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BC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8"/>
    <p:restoredTop sz="95304"/>
  </p:normalViewPr>
  <p:slideViewPr>
    <p:cSldViewPr snapToGrid="0" snapToObjects="1">
      <p:cViewPr varScale="1">
        <p:scale>
          <a:sx n="73" d="100"/>
          <a:sy n="73" d="100"/>
        </p:scale>
        <p:origin x="59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0E32D-7493-274D-BB52-D3589ABDAE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FF6E1C-5A5E-BE46-ABCB-8DDD9E97C4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0FF447-2F90-304E-A894-1B67A4899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2B3E9-B434-194D-BB1F-C8F9FFFE69D9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9826BA-25F7-714A-BF8D-DE50BCC25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0079B3-EE4E-A549-A989-6CAFC59BE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7938E-294F-3841-93CA-643AD8CC4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171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861BC-1A8E-3242-9B71-C3B4F0E7F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CD4748-57E5-C344-AF1B-3624121C38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E07E72-790B-274A-8B31-DFF79C723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2B3E9-B434-194D-BB1F-C8F9FFFE69D9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26D0F5-A9AE-834A-B30B-7FE49933B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6F15BA-F098-AD43-B265-03587147C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7938E-294F-3841-93CA-643AD8CC4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918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528644-34F6-6645-A6B4-BBA1D00B81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F9D646-3B2E-3D41-A420-FECF37C085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747480-6C33-FF41-9973-AEFF6EFC0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2B3E9-B434-194D-BB1F-C8F9FFFE69D9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0D4BCF-7579-7B42-9E63-4C6503C43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C51F49-EC70-5D48-A444-2A0E09D7B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7938E-294F-3841-93CA-643AD8CC4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737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9A843-00D0-4742-A33F-317E04D77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D50B5C-4EDE-604E-AB12-CB32EBC61B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2DD16A-3407-4B45-981C-EDA223716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2B3E9-B434-194D-BB1F-C8F9FFFE69D9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551357-1D90-CF4F-A929-09C81CB43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F21872-9F8E-4B4D-8313-AA33214A7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7938E-294F-3841-93CA-643AD8CC4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810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0393D-D33F-A445-B2F3-2C17B55A7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FE0B6C-295F-5C41-B07C-90AF7CC445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D5C317-D4A8-094F-978C-0DE6ECDF4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2B3E9-B434-194D-BB1F-C8F9FFFE69D9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1AE447-03B8-DC4F-9FB6-98CAD2596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20765A-0F36-EC4A-84D9-B9D4AD71D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7938E-294F-3841-93CA-643AD8CC4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858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879B0-4ABE-994C-8482-D6B23F031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A78EA-19AA-F241-8721-52909CC7C9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F0117E-A667-DD43-A68C-6853BF0057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D5437C-DC66-1741-BE6E-5A5A7AD25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2B3E9-B434-194D-BB1F-C8F9FFFE69D9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954036-AD5C-0F48-84AA-0BD7A34B6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DF2F2F-DFD1-5A44-8CD9-0F3503A7F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7938E-294F-3841-93CA-643AD8CC4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994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10353-B49E-2149-BAB7-6AD927416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F83A6E-E893-4C4D-B282-7CCA2DACA6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2664FD-B735-E246-B0C1-3D895D4753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802EEF-B091-3948-BCF9-04FA366F0D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707B77-769B-CD44-9C57-66FE270A8C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1B0D49-982E-F842-B494-D77B768BC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2B3E9-B434-194D-BB1F-C8F9FFFE69D9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6F4ADC-AFDE-F447-BB6D-2716AE759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8644B5-C3F1-FA4B-BE66-65ED0B869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7938E-294F-3841-93CA-643AD8CC4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187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37B1C-1821-5A45-86D6-B9FBEB423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3275D1-6D06-584A-ABBF-379818F78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2B3E9-B434-194D-BB1F-C8F9FFFE69D9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DF97FE-06B3-584F-98F0-192003E0E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9416FE-EEA1-CE49-8506-147A2ED85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7938E-294F-3841-93CA-643AD8CC4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7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42F26D-C663-0F4B-AE04-7F0732FBD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2B3E9-B434-194D-BB1F-C8F9FFFE69D9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205036-1BE5-6D4B-9F89-D9B7D37C2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3B2B34-BD85-C847-BF7C-91111859C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7938E-294F-3841-93CA-643AD8CC4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620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BF6B3-3132-874F-84C6-1BFF37AD6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AD48CB-FDAE-934E-9D53-6313DD934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56A174-C5F1-E04E-BA69-257E9B4D4A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574F4C-992A-F347-A5A8-4B42B23B6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2B3E9-B434-194D-BB1F-C8F9FFFE69D9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FA6338-7576-B548-8EF6-45D14D7D1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63369C-7E31-5649-82B7-AB4936824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7938E-294F-3841-93CA-643AD8CC4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946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2A380-7C15-1547-AD1D-35AFCACF1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79030A-4DE5-3F4C-9F0F-CDF6113D0F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B40799-F702-F441-B3C9-53EC1CD4F7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AED97B-84AB-FF46-AADB-251F79E21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2B3E9-B434-194D-BB1F-C8F9FFFE69D9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129FAF-DFD1-6A44-8EEF-48A1266C2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6693C9-4C58-B44A-8A23-44DDBFFB4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7938E-294F-3841-93CA-643AD8CC4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81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7C50AC-625A-9D44-A238-CF6D9327F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96EEEE-FBCA-3F45-81F6-9555369DD8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0B0CBB-6150-4B4B-8CBE-830F8DB7E4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B2B3E9-B434-194D-BB1F-C8F9FFFE69D9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780EB9-F131-6540-B426-BAE929B627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98CCB7-E3FD-2D44-9299-67B9550170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7938E-294F-3841-93CA-643AD8CC4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317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4E3C883-72A0-AC49-A72A-B551848B4C4A}"/>
              </a:ext>
            </a:extLst>
          </p:cNvPr>
          <p:cNvGrpSpPr/>
          <p:nvPr/>
        </p:nvGrpSpPr>
        <p:grpSpPr>
          <a:xfrm>
            <a:off x="1358877" y="289193"/>
            <a:ext cx="9474245" cy="9334501"/>
            <a:chOff x="1358871" y="361948"/>
            <a:chExt cx="9474245" cy="933450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D86E2EE9-50AC-6B47-A23A-2BABCD7F7C95}"/>
                </a:ext>
              </a:extLst>
            </p:cNvPr>
            <p:cNvGrpSpPr/>
            <p:nvPr/>
          </p:nvGrpSpPr>
          <p:grpSpPr>
            <a:xfrm>
              <a:off x="1358871" y="361948"/>
              <a:ext cx="9474245" cy="9334501"/>
              <a:chOff x="1358871" y="361948"/>
              <a:chExt cx="9474245" cy="9334501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3C1A0FB0-3588-B140-82EA-68E9AAE477A4}"/>
                  </a:ext>
                </a:extLst>
              </p:cNvPr>
              <p:cNvSpPr/>
              <p:nvPr/>
            </p:nvSpPr>
            <p:spPr>
              <a:xfrm>
                <a:off x="1681162" y="614362"/>
                <a:ext cx="8829675" cy="8829675"/>
              </a:xfrm>
              <a:prstGeom prst="ellipse">
                <a:avLst/>
              </a:prstGeom>
              <a:solidFill>
                <a:srgbClr val="FFBC81">
                  <a:alpha val="8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5FBA2BF-823F-BE4F-94E2-FB92128ECD2E}"/>
                  </a:ext>
                </a:extLst>
              </p:cNvPr>
              <p:cNvSpPr txBox="1"/>
              <p:nvPr/>
            </p:nvSpPr>
            <p:spPr>
              <a:xfrm>
                <a:off x="3452805" y="2078050"/>
                <a:ext cx="5286375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6600" b="1" dirty="0">
                    <a:effectLst>
                      <a:outerShdw blurRad="50800" dist="50800" dir="5400000" sx="98000" sy="98000" algn="ctr" rotWithShape="0">
                        <a:srgbClr val="000000">
                          <a:alpha val="43137"/>
                        </a:srgbClr>
                      </a:outerShdw>
                      <a:reflection endPos="0" dir="5400000" sy="-100000" algn="bl" rotWithShape="0"/>
                    </a:effectLst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หน่วยการเรียนรู้ที่ ๕</a:t>
                </a:r>
                <a:endParaRPr lang="en-US" sz="6600" b="1" dirty="0">
                  <a:effectLst>
                    <a:outerShdw blurRad="50800" dist="50800" dir="5400000" sx="98000" sy="98000" algn="ctr" rotWithShape="0">
                      <a:srgbClr val="000000">
                        <a:alpha val="43137"/>
                      </a:srgbClr>
                    </a:outerShdw>
                    <a:reflection endPos="0" dir="5400000" sy="-100000" algn="bl" rotWithShape="0"/>
                  </a:effectLst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94C0012-8EC9-274D-BA1A-4FBD0EBF24C9}"/>
                  </a:ext>
                </a:extLst>
              </p:cNvPr>
              <p:cNvSpPr txBox="1"/>
              <p:nvPr/>
            </p:nvSpPr>
            <p:spPr>
              <a:xfrm>
                <a:off x="1358871" y="4352052"/>
                <a:ext cx="9474245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6000" b="1" dirty="0">
                    <a:effectLst>
                      <a:outerShdw blurRad="50800" dist="50800" dir="5400000" algn="ctr" rotWithShape="0">
                        <a:srgbClr val="000000">
                          <a:alpha val="70000"/>
                        </a:srgbClr>
                      </a:outerShdw>
                    </a:effectLst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“คำศัพท์เรื่องกาพย์พระไชยสุริยา”</a:t>
                </a:r>
                <a:endParaRPr lang="en-US" sz="6000" b="1" dirty="0">
                  <a:effectLst>
                    <a:outerShdw blurRad="50800" dist="50800" dir="5400000" algn="ctr" rotWithShape="0">
                      <a:srgbClr val="000000">
                        <a:alpha val="70000"/>
                      </a:srgbClr>
                    </a:outerShdw>
                  </a:effectLst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E50C3453-DF1D-9E49-A8AA-2E4B9FBCB3DF}"/>
                  </a:ext>
                </a:extLst>
              </p:cNvPr>
              <p:cNvSpPr/>
              <p:nvPr/>
            </p:nvSpPr>
            <p:spPr>
              <a:xfrm>
                <a:off x="1428745" y="361948"/>
                <a:ext cx="9334501" cy="9334501"/>
              </a:xfrm>
              <a:prstGeom prst="ellipse">
                <a:avLst/>
              </a:prstGeom>
              <a:noFill/>
              <a:ln>
                <a:solidFill>
                  <a:srgbClr val="FFBC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6E40F0D-5D04-F849-8797-AC03ADA27AB6}"/>
                </a:ext>
              </a:extLst>
            </p:cNvPr>
            <p:cNvSpPr txBox="1"/>
            <p:nvPr/>
          </p:nvSpPr>
          <p:spPr>
            <a:xfrm>
              <a:off x="2088350" y="3320893"/>
              <a:ext cx="80152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4800" b="1" dirty="0">
                  <a:effectLst>
                    <a:outerShdw blurRad="50800" dist="50800" dir="5400000" algn="ctr" rotWithShape="0">
                      <a:srgbClr val="000000">
                        <a:alpha val="70000"/>
                      </a:srgbClr>
                    </a:outerShdw>
                  </a:effectLst>
                  <a:latin typeface="TH Sarabun New" panose="020B0500040200020003" pitchFamily="34" charset="-34"/>
                  <a:cs typeface="TH Sarabun New" panose="020B0500040200020003" pitchFamily="34" charset="-34"/>
                </a:rPr>
                <a:t>(โดย คุณค</a:t>
              </a:r>
              <a:r>
                <a:rPr lang="th-TH" sz="4800" b="1" dirty="0" err="1">
                  <a:effectLst>
                    <a:outerShdw blurRad="50800" dist="50800" dir="5400000" algn="ctr" rotWithShape="0">
                      <a:srgbClr val="000000">
                        <a:alpha val="70000"/>
                      </a:srgbClr>
                    </a:outerShdw>
                  </a:effectLst>
                  <a:latin typeface="TH Sarabun New" panose="020B0500040200020003" pitchFamily="34" charset="-34"/>
                  <a:cs typeface="TH Sarabun New" panose="020B0500040200020003" pitchFamily="34" charset="-34"/>
                </a:rPr>
                <a:t>รูจ</a:t>
              </a:r>
              <a:r>
                <a:rPr lang="th-TH" sz="4800" b="1" dirty="0">
                  <a:effectLst>
                    <a:outerShdw blurRad="50800" dist="50800" dir="5400000" algn="ctr" rotWithShape="0">
                      <a:srgbClr val="000000">
                        <a:alpha val="70000"/>
                      </a:srgbClr>
                    </a:outerShdw>
                  </a:effectLst>
                  <a:latin typeface="TH Sarabun New" panose="020B0500040200020003" pitchFamily="34" charset="-34"/>
                  <a:cs typeface="TH Sarabun New" panose="020B0500040200020003" pitchFamily="34" charset="-34"/>
                </a:rPr>
                <a:t>ิระภา ตราโชว์)</a:t>
              </a:r>
              <a:endParaRPr lang="en-US" sz="4800" b="1" dirty="0">
                <a:effectLst>
                  <a:outerShdw blurRad="50800" dist="50800" dir="5400000" algn="ctr" rotWithShape="0">
                    <a:srgbClr val="000000">
                      <a:alpha val="70000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1342367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47085EFA-93A9-DD4A-8014-8D4F7788F8A7}"/>
              </a:ext>
            </a:extLst>
          </p:cNvPr>
          <p:cNvGrpSpPr/>
          <p:nvPr/>
        </p:nvGrpSpPr>
        <p:grpSpPr>
          <a:xfrm>
            <a:off x="1119810" y="593291"/>
            <a:ext cx="9952379" cy="900331"/>
            <a:chOff x="1168918" y="485031"/>
            <a:chExt cx="9952379" cy="900331"/>
          </a:xfrm>
        </p:grpSpPr>
        <p:sp>
          <p:nvSpPr>
            <p:cNvPr id="8" name="Chevron 7">
              <a:extLst>
                <a:ext uri="{FF2B5EF4-FFF2-40B4-BE49-F238E27FC236}">
                  <a16:creationId xmlns:a16="http://schemas.microsoft.com/office/drawing/2014/main" id="{CB5542E2-53DA-4544-96B6-271417BBD465}"/>
                </a:ext>
              </a:extLst>
            </p:cNvPr>
            <p:cNvSpPr/>
            <p:nvPr/>
          </p:nvSpPr>
          <p:spPr>
            <a:xfrm rot="10800000">
              <a:off x="8162975" y="490370"/>
              <a:ext cx="2958322" cy="765072"/>
            </a:xfrm>
            <a:prstGeom prst="chevron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Chevron 8">
              <a:extLst>
                <a:ext uri="{FF2B5EF4-FFF2-40B4-BE49-F238E27FC236}">
                  <a16:creationId xmlns:a16="http://schemas.microsoft.com/office/drawing/2014/main" id="{36F0E994-7B6A-6345-B6DC-D316D4578185}"/>
                </a:ext>
              </a:extLst>
            </p:cNvPr>
            <p:cNvSpPr/>
            <p:nvPr/>
          </p:nvSpPr>
          <p:spPr>
            <a:xfrm>
              <a:off x="1168918" y="489541"/>
              <a:ext cx="2958322" cy="765072"/>
            </a:xfrm>
            <a:prstGeom prst="chevron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FB411EA-C5D7-4449-91B2-36E66C8A4325}"/>
                </a:ext>
              </a:extLst>
            </p:cNvPr>
            <p:cNvSpPr/>
            <p:nvPr/>
          </p:nvSpPr>
          <p:spPr>
            <a:xfrm>
              <a:off x="3076048" y="485031"/>
              <a:ext cx="6039906" cy="76507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67963CA-6ED2-3944-BBB3-D4511BE7A5E6}"/>
                </a:ext>
              </a:extLst>
            </p:cNvPr>
            <p:cNvSpPr txBox="1"/>
            <p:nvPr/>
          </p:nvSpPr>
          <p:spPr>
            <a:xfrm>
              <a:off x="1725185" y="554365"/>
              <a:ext cx="874162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48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คำศัพท์เรื่องกาพย์พระไชยสุริยา</a:t>
              </a:r>
            </a:p>
          </p:txBody>
        </p:sp>
      </p:grpSp>
      <p:graphicFrame>
        <p:nvGraphicFramePr>
          <p:cNvPr id="3" name="Table 11">
            <a:extLst>
              <a:ext uri="{FF2B5EF4-FFF2-40B4-BE49-F238E27FC236}">
                <a16:creationId xmlns:a16="http://schemas.microsoft.com/office/drawing/2014/main" id="{3DA4894A-0348-A040-B76D-A13CC7D6D4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1740580"/>
              </p:ext>
            </p:extLst>
          </p:nvPr>
        </p:nvGraphicFramePr>
        <p:xfrm>
          <a:off x="423550" y="1565429"/>
          <a:ext cx="11246680" cy="272823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836119">
                  <a:extLst>
                    <a:ext uri="{9D8B030D-6E8A-4147-A177-3AD203B41FA5}">
                      <a16:colId xmlns:a16="http://schemas.microsoft.com/office/drawing/2014/main" val="1943321483"/>
                    </a:ext>
                  </a:extLst>
                </a:gridCol>
                <a:gridCol w="8410561">
                  <a:extLst>
                    <a:ext uri="{9D8B030D-6E8A-4147-A177-3AD203B41FA5}">
                      <a16:colId xmlns:a16="http://schemas.microsoft.com/office/drawing/2014/main" val="113988946"/>
                    </a:ext>
                  </a:extLst>
                </a:gridCol>
              </a:tblGrid>
              <a:tr h="449954">
                <a:tc>
                  <a:txBody>
                    <a:bodyPr/>
                    <a:lstStyle/>
                    <a:p>
                      <a:pPr algn="ctr"/>
                      <a:r>
                        <a:rPr lang="th-TH" sz="40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คำศัพท์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40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ความหมาย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7904618"/>
                  </a:ext>
                </a:extLst>
              </a:tr>
              <a:tr h="601900">
                <a:tc>
                  <a:txBody>
                    <a:bodyPr/>
                    <a:lstStyle/>
                    <a:p>
                      <a:pPr algn="ctr"/>
                      <a:r>
                        <a:rPr lang="th-TH" sz="3600" b="1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อัสดง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3600" b="1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ตกไป (ใช้กับพระอาทิตย์)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285503"/>
                  </a:ext>
                </a:extLst>
              </a:tr>
              <a:tr h="74703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600" b="1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อาญา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600" b="1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อำนาจ; โทษ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048137"/>
                  </a:ext>
                </a:extLst>
              </a:tr>
              <a:tr h="60494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600" b="1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อาดูร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600" b="1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เดือดร้อน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4868716"/>
                  </a:ext>
                </a:extLst>
              </a:tr>
            </a:tbl>
          </a:graphicData>
        </a:graphic>
      </p:graphicFrame>
      <p:grpSp>
        <p:nvGrpSpPr>
          <p:cNvPr id="12" name="Group 11">
            <a:extLst>
              <a:ext uri="{FF2B5EF4-FFF2-40B4-BE49-F238E27FC236}">
                <a16:creationId xmlns:a16="http://schemas.microsoft.com/office/drawing/2014/main" id="{1300413B-44CE-BF4D-8DFA-795B87FE7467}"/>
              </a:ext>
            </a:extLst>
          </p:cNvPr>
          <p:cNvGrpSpPr/>
          <p:nvPr/>
        </p:nvGrpSpPr>
        <p:grpSpPr>
          <a:xfrm>
            <a:off x="3129481" y="4442379"/>
            <a:ext cx="5361378" cy="2362712"/>
            <a:chOff x="3799279" y="4775620"/>
            <a:chExt cx="4391684" cy="1935377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A9B06E0-631F-9F40-9A4B-06A68302C3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25674" y="4802483"/>
              <a:ext cx="965289" cy="1908514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296ED25-5482-1C49-BE6E-2FA196FA88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65994" y="4802482"/>
              <a:ext cx="959679" cy="190851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D2E0080-1957-AD4D-80B0-09003C00C8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99279" y="4775620"/>
              <a:ext cx="1328118" cy="1908516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DBA7C66-6478-0A46-A157-06E4A1B9A18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44147" y="4826865"/>
              <a:ext cx="1071719" cy="18597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90954171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47085EFA-93A9-DD4A-8014-8D4F7788F8A7}"/>
              </a:ext>
            </a:extLst>
          </p:cNvPr>
          <p:cNvGrpSpPr/>
          <p:nvPr/>
        </p:nvGrpSpPr>
        <p:grpSpPr>
          <a:xfrm>
            <a:off x="1119810" y="155969"/>
            <a:ext cx="9952379" cy="900331"/>
            <a:chOff x="1168918" y="485031"/>
            <a:chExt cx="9952379" cy="900331"/>
          </a:xfrm>
        </p:grpSpPr>
        <p:sp>
          <p:nvSpPr>
            <p:cNvPr id="8" name="Chevron 7">
              <a:extLst>
                <a:ext uri="{FF2B5EF4-FFF2-40B4-BE49-F238E27FC236}">
                  <a16:creationId xmlns:a16="http://schemas.microsoft.com/office/drawing/2014/main" id="{CB5542E2-53DA-4544-96B6-271417BBD465}"/>
                </a:ext>
              </a:extLst>
            </p:cNvPr>
            <p:cNvSpPr/>
            <p:nvPr/>
          </p:nvSpPr>
          <p:spPr>
            <a:xfrm rot="10800000">
              <a:off x="8162975" y="490370"/>
              <a:ext cx="2958322" cy="765072"/>
            </a:xfrm>
            <a:prstGeom prst="chevron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Chevron 8">
              <a:extLst>
                <a:ext uri="{FF2B5EF4-FFF2-40B4-BE49-F238E27FC236}">
                  <a16:creationId xmlns:a16="http://schemas.microsoft.com/office/drawing/2014/main" id="{36F0E994-7B6A-6345-B6DC-D316D4578185}"/>
                </a:ext>
              </a:extLst>
            </p:cNvPr>
            <p:cNvSpPr/>
            <p:nvPr/>
          </p:nvSpPr>
          <p:spPr>
            <a:xfrm>
              <a:off x="1168918" y="489541"/>
              <a:ext cx="2958322" cy="765072"/>
            </a:xfrm>
            <a:prstGeom prst="chevron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FB411EA-C5D7-4449-91B2-36E66C8A4325}"/>
                </a:ext>
              </a:extLst>
            </p:cNvPr>
            <p:cNvSpPr/>
            <p:nvPr/>
          </p:nvSpPr>
          <p:spPr>
            <a:xfrm>
              <a:off x="3076048" y="485031"/>
              <a:ext cx="6039906" cy="76507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67963CA-6ED2-3944-BBB3-D4511BE7A5E6}"/>
                </a:ext>
              </a:extLst>
            </p:cNvPr>
            <p:cNvSpPr txBox="1"/>
            <p:nvPr/>
          </p:nvSpPr>
          <p:spPr>
            <a:xfrm>
              <a:off x="1725185" y="554365"/>
              <a:ext cx="874162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48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คำศัพท์เรื่องกาพย์พระไชยสุริยา</a:t>
              </a:r>
            </a:p>
          </p:txBody>
        </p:sp>
      </p:grpSp>
      <p:graphicFrame>
        <p:nvGraphicFramePr>
          <p:cNvPr id="3" name="Table 11">
            <a:extLst>
              <a:ext uri="{FF2B5EF4-FFF2-40B4-BE49-F238E27FC236}">
                <a16:creationId xmlns:a16="http://schemas.microsoft.com/office/drawing/2014/main" id="{3DA4894A-0348-A040-B76D-A13CC7D6D4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3468673"/>
              </p:ext>
            </p:extLst>
          </p:nvPr>
        </p:nvGraphicFramePr>
        <p:xfrm>
          <a:off x="423550" y="1056300"/>
          <a:ext cx="11246680" cy="55473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836119">
                  <a:extLst>
                    <a:ext uri="{9D8B030D-6E8A-4147-A177-3AD203B41FA5}">
                      <a16:colId xmlns:a16="http://schemas.microsoft.com/office/drawing/2014/main" val="1943321483"/>
                    </a:ext>
                  </a:extLst>
                </a:gridCol>
                <a:gridCol w="8410561">
                  <a:extLst>
                    <a:ext uri="{9D8B030D-6E8A-4147-A177-3AD203B41FA5}">
                      <a16:colId xmlns:a16="http://schemas.microsoft.com/office/drawing/2014/main" val="113988946"/>
                    </a:ext>
                  </a:extLst>
                </a:gridCol>
              </a:tblGrid>
              <a:tr h="449954">
                <a:tc>
                  <a:txBody>
                    <a:bodyPr/>
                    <a:lstStyle/>
                    <a:p>
                      <a:pPr algn="ctr"/>
                      <a:r>
                        <a:rPr lang="th-TH" sz="40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คำศัพท์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40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ความหมาย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7904618"/>
                  </a:ext>
                </a:extLst>
              </a:tr>
              <a:tr h="601900">
                <a:tc>
                  <a:txBody>
                    <a:bodyPr/>
                    <a:lstStyle/>
                    <a:p>
                      <a:pPr algn="ctr"/>
                      <a:r>
                        <a:rPr lang="th-TH" sz="3600" b="1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กราด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3600" b="1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ไม้กวาดที่ทำเป็นซี่ยาวๆ ห่างๆ มีด้ามยาว</a:t>
                      </a:r>
                    </a:p>
                    <a:p>
                      <a:pPr algn="l"/>
                      <a:r>
                        <a:rPr lang="th-TH" sz="3600" b="1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สำหรับใช้กวาดที่ลานวัด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285503"/>
                  </a:ext>
                </a:extLst>
              </a:tr>
              <a:tr h="74703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600" b="1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กัปกัลป์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600" b="1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อายุของโลกตั้งแต่เมื่อพระพรหมสร้างเสร็จจนถึงเวลาที่ไฟประลัยกัลป์มาล้างโลก ใน</a:t>
                      </a:r>
                      <a:r>
                        <a:rPr lang="th-TH" sz="3600" b="1" dirty="0" err="1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ที่นี้</a:t>
                      </a:r>
                      <a:r>
                        <a:rPr lang="th-TH" sz="3600" b="1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หมายถึง ระยะเวลาที่แสนยาวนาน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048137"/>
                  </a:ext>
                </a:extLst>
              </a:tr>
              <a:tr h="60494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600" b="1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กาลกิณี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600" b="1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เสนียดจัญไร, ลักษณะที่เป็นอัปมงคล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4868716"/>
                  </a:ext>
                </a:extLst>
              </a:tr>
              <a:tr h="59659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600" b="1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กินเพลิง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600" b="1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ใน</a:t>
                      </a:r>
                      <a:r>
                        <a:rPr lang="th-TH" sz="3600" b="1" dirty="0" err="1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ที่นี้</a:t>
                      </a:r>
                      <a:r>
                        <a:rPr lang="th-TH" sz="3600" b="1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หมายถึง อาบแดด เป็นอุปนิสัยของสัตว์พวกละมั่ง ที่ชอบออกมานอนอาบแดด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5992033"/>
                  </a:ext>
                </a:extLst>
              </a:tr>
              <a:tr h="5185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600" b="1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กูณฑ์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600" b="1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ไฟ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4964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8859640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47085EFA-93A9-DD4A-8014-8D4F7788F8A7}"/>
              </a:ext>
            </a:extLst>
          </p:cNvPr>
          <p:cNvGrpSpPr/>
          <p:nvPr/>
        </p:nvGrpSpPr>
        <p:grpSpPr>
          <a:xfrm>
            <a:off x="1119810" y="155969"/>
            <a:ext cx="9952379" cy="900331"/>
            <a:chOff x="1168918" y="485031"/>
            <a:chExt cx="9952379" cy="900331"/>
          </a:xfrm>
        </p:grpSpPr>
        <p:sp>
          <p:nvSpPr>
            <p:cNvPr id="8" name="Chevron 7">
              <a:extLst>
                <a:ext uri="{FF2B5EF4-FFF2-40B4-BE49-F238E27FC236}">
                  <a16:creationId xmlns:a16="http://schemas.microsoft.com/office/drawing/2014/main" id="{CB5542E2-53DA-4544-96B6-271417BBD465}"/>
                </a:ext>
              </a:extLst>
            </p:cNvPr>
            <p:cNvSpPr/>
            <p:nvPr/>
          </p:nvSpPr>
          <p:spPr>
            <a:xfrm rot="10800000">
              <a:off x="8162975" y="490370"/>
              <a:ext cx="2958322" cy="765072"/>
            </a:xfrm>
            <a:prstGeom prst="chevron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Chevron 8">
              <a:extLst>
                <a:ext uri="{FF2B5EF4-FFF2-40B4-BE49-F238E27FC236}">
                  <a16:creationId xmlns:a16="http://schemas.microsoft.com/office/drawing/2014/main" id="{36F0E994-7B6A-6345-B6DC-D316D4578185}"/>
                </a:ext>
              </a:extLst>
            </p:cNvPr>
            <p:cNvSpPr/>
            <p:nvPr/>
          </p:nvSpPr>
          <p:spPr>
            <a:xfrm>
              <a:off x="1168918" y="489541"/>
              <a:ext cx="2958322" cy="765072"/>
            </a:xfrm>
            <a:prstGeom prst="chevron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FB411EA-C5D7-4449-91B2-36E66C8A4325}"/>
                </a:ext>
              </a:extLst>
            </p:cNvPr>
            <p:cNvSpPr/>
            <p:nvPr/>
          </p:nvSpPr>
          <p:spPr>
            <a:xfrm>
              <a:off x="3076048" y="485031"/>
              <a:ext cx="6039906" cy="76507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67963CA-6ED2-3944-BBB3-D4511BE7A5E6}"/>
                </a:ext>
              </a:extLst>
            </p:cNvPr>
            <p:cNvSpPr txBox="1"/>
            <p:nvPr/>
          </p:nvSpPr>
          <p:spPr>
            <a:xfrm>
              <a:off x="1725185" y="554365"/>
              <a:ext cx="874162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48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คำศัพท์เรื่องกาพย์พระไชยสุริยา</a:t>
              </a:r>
            </a:p>
          </p:txBody>
        </p:sp>
      </p:grpSp>
      <p:graphicFrame>
        <p:nvGraphicFramePr>
          <p:cNvPr id="3" name="Table 11">
            <a:extLst>
              <a:ext uri="{FF2B5EF4-FFF2-40B4-BE49-F238E27FC236}">
                <a16:creationId xmlns:a16="http://schemas.microsoft.com/office/drawing/2014/main" id="{3DA4894A-0348-A040-B76D-A13CC7D6D4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1154133"/>
              </p:ext>
            </p:extLst>
          </p:nvPr>
        </p:nvGraphicFramePr>
        <p:xfrm>
          <a:off x="423550" y="1056300"/>
          <a:ext cx="11246680" cy="55473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836119">
                  <a:extLst>
                    <a:ext uri="{9D8B030D-6E8A-4147-A177-3AD203B41FA5}">
                      <a16:colId xmlns:a16="http://schemas.microsoft.com/office/drawing/2014/main" val="1943321483"/>
                    </a:ext>
                  </a:extLst>
                </a:gridCol>
                <a:gridCol w="8410561">
                  <a:extLst>
                    <a:ext uri="{9D8B030D-6E8A-4147-A177-3AD203B41FA5}">
                      <a16:colId xmlns:a16="http://schemas.microsoft.com/office/drawing/2014/main" val="113988946"/>
                    </a:ext>
                  </a:extLst>
                </a:gridCol>
              </a:tblGrid>
              <a:tr h="449954">
                <a:tc>
                  <a:txBody>
                    <a:bodyPr/>
                    <a:lstStyle/>
                    <a:p>
                      <a:pPr algn="ctr"/>
                      <a:r>
                        <a:rPr lang="th-TH" sz="40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คำศัพท์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40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ความหมาย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7904618"/>
                  </a:ext>
                </a:extLst>
              </a:tr>
              <a:tr h="601900">
                <a:tc>
                  <a:txBody>
                    <a:bodyPr/>
                    <a:lstStyle/>
                    <a:p>
                      <a:pPr algn="ctr"/>
                      <a:r>
                        <a:rPr lang="th-TH" sz="3600" b="1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ขันธสันดาน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3600" b="1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อุปนิสัยที่ติดตัวมาตั้งแต่เกิด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285503"/>
                  </a:ext>
                </a:extLst>
              </a:tr>
              <a:tr h="747032">
                <a:tc>
                  <a:txBody>
                    <a:bodyPr/>
                    <a:lstStyle/>
                    <a:p>
                      <a:pPr algn="ctr"/>
                      <a:r>
                        <a:rPr lang="th-TH" sz="3600" b="1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ขื่อคา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600" b="1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เครื่องจองจำนักโทษ ทำด้วยไม้มีช่องสำหรับสอดมือหรือเท้าแล้วมีลิ่มตอกกำกับกันขื่อหลุด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048137"/>
                  </a:ext>
                </a:extLst>
              </a:tr>
              <a:tr h="604941">
                <a:tc>
                  <a:txBody>
                    <a:bodyPr/>
                    <a:lstStyle/>
                    <a:p>
                      <a:pPr algn="ctr"/>
                      <a:r>
                        <a:rPr lang="th-TH" sz="3600" b="1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คอโค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600" b="1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ใน</a:t>
                      </a:r>
                      <a:r>
                        <a:rPr lang="th-TH" sz="3600" b="1" dirty="0" err="1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ที่นี้</a:t>
                      </a:r>
                      <a:r>
                        <a:rPr lang="th-TH" sz="3600" b="1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หมายถึง น้ำที่ไหลมาจากคอของโคอุสุภราช เป็นความเชื่ออย่างหนึ่ง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4868716"/>
                  </a:ext>
                </a:extLst>
              </a:tr>
              <a:tr h="596599">
                <a:tc>
                  <a:txBody>
                    <a:bodyPr/>
                    <a:lstStyle/>
                    <a:p>
                      <a:pPr algn="ctr"/>
                      <a:r>
                        <a:rPr lang="th-TH" sz="3600" b="1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เจ้ง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600" b="1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เครื่องดนตรีจีนชนิดหนึ่ง มีสายสำหรับดีด คล้ายจะเข้, กู่เจ</a:t>
                      </a:r>
                      <a:r>
                        <a:rPr lang="th-TH" sz="3600" b="1" dirty="0" err="1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ิง</a:t>
                      </a:r>
                      <a:r>
                        <a:rPr lang="th-TH" sz="3600" b="1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หรือโก</a:t>
                      </a:r>
                      <a:r>
                        <a:rPr lang="th-TH" sz="3600" b="1" dirty="0" err="1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ว</a:t>
                      </a:r>
                      <a:r>
                        <a:rPr lang="th-TH" sz="3600" b="1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เจ</a:t>
                      </a:r>
                      <a:r>
                        <a:rPr lang="th-TH" sz="3600" b="1" dirty="0" err="1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็ง</a:t>
                      </a:r>
                      <a:r>
                        <a:rPr lang="th-TH" sz="3600" b="1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ก็เรียก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5992033"/>
                  </a:ext>
                </a:extLst>
              </a:tr>
              <a:tr h="518513">
                <a:tc>
                  <a:txBody>
                    <a:bodyPr/>
                    <a:lstStyle/>
                    <a:p>
                      <a:pPr algn="ctr"/>
                      <a:r>
                        <a:rPr lang="th-TH" sz="3600" b="1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เจ้าสุภา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600" b="1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ตุลาการศาล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4964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3804154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47085EFA-93A9-DD4A-8014-8D4F7788F8A7}"/>
              </a:ext>
            </a:extLst>
          </p:cNvPr>
          <p:cNvGrpSpPr/>
          <p:nvPr/>
        </p:nvGrpSpPr>
        <p:grpSpPr>
          <a:xfrm>
            <a:off x="1119810" y="155969"/>
            <a:ext cx="9952379" cy="900331"/>
            <a:chOff x="1168918" y="485031"/>
            <a:chExt cx="9952379" cy="900331"/>
          </a:xfrm>
        </p:grpSpPr>
        <p:sp>
          <p:nvSpPr>
            <p:cNvPr id="8" name="Chevron 7">
              <a:extLst>
                <a:ext uri="{FF2B5EF4-FFF2-40B4-BE49-F238E27FC236}">
                  <a16:creationId xmlns:a16="http://schemas.microsoft.com/office/drawing/2014/main" id="{CB5542E2-53DA-4544-96B6-271417BBD465}"/>
                </a:ext>
              </a:extLst>
            </p:cNvPr>
            <p:cNvSpPr/>
            <p:nvPr/>
          </p:nvSpPr>
          <p:spPr>
            <a:xfrm rot="10800000">
              <a:off x="8162975" y="490370"/>
              <a:ext cx="2958322" cy="765072"/>
            </a:xfrm>
            <a:prstGeom prst="chevron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Chevron 8">
              <a:extLst>
                <a:ext uri="{FF2B5EF4-FFF2-40B4-BE49-F238E27FC236}">
                  <a16:creationId xmlns:a16="http://schemas.microsoft.com/office/drawing/2014/main" id="{36F0E994-7B6A-6345-B6DC-D316D4578185}"/>
                </a:ext>
              </a:extLst>
            </p:cNvPr>
            <p:cNvSpPr/>
            <p:nvPr/>
          </p:nvSpPr>
          <p:spPr>
            <a:xfrm>
              <a:off x="1168918" y="489541"/>
              <a:ext cx="2958322" cy="765072"/>
            </a:xfrm>
            <a:prstGeom prst="chevron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FB411EA-C5D7-4449-91B2-36E66C8A4325}"/>
                </a:ext>
              </a:extLst>
            </p:cNvPr>
            <p:cNvSpPr/>
            <p:nvPr/>
          </p:nvSpPr>
          <p:spPr>
            <a:xfrm>
              <a:off x="3076048" y="485031"/>
              <a:ext cx="6039906" cy="76507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67963CA-6ED2-3944-BBB3-D4511BE7A5E6}"/>
                </a:ext>
              </a:extLst>
            </p:cNvPr>
            <p:cNvSpPr txBox="1"/>
            <p:nvPr/>
          </p:nvSpPr>
          <p:spPr>
            <a:xfrm>
              <a:off x="1725185" y="554365"/>
              <a:ext cx="874162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48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คำศัพท์เรื่องกาพย์พระไชยสุริยา</a:t>
              </a:r>
            </a:p>
          </p:txBody>
        </p:sp>
      </p:grpSp>
      <p:graphicFrame>
        <p:nvGraphicFramePr>
          <p:cNvPr id="3" name="Table 11">
            <a:extLst>
              <a:ext uri="{FF2B5EF4-FFF2-40B4-BE49-F238E27FC236}">
                <a16:creationId xmlns:a16="http://schemas.microsoft.com/office/drawing/2014/main" id="{3DA4894A-0348-A040-B76D-A13CC7D6D4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8869852"/>
              </p:ext>
            </p:extLst>
          </p:nvPr>
        </p:nvGraphicFramePr>
        <p:xfrm>
          <a:off x="423550" y="1056300"/>
          <a:ext cx="11246680" cy="565431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836119">
                  <a:extLst>
                    <a:ext uri="{9D8B030D-6E8A-4147-A177-3AD203B41FA5}">
                      <a16:colId xmlns:a16="http://schemas.microsoft.com/office/drawing/2014/main" val="1943321483"/>
                    </a:ext>
                  </a:extLst>
                </a:gridCol>
                <a:gridCol w="8410561">
                  <a:extLst>
                    <a:ext uri="{9D8B030D-6E8A-4147-A177-3AD203B41FA5}">
                      <a16:colId xmlns:a16="http://schemas.microsoft.com/office/drawing/2014/main" val="113988946"/>
                    </a:ext>
                  </a:extLst>
                </a:gridCol>
              </a:tblGrid>
              <a:tr h="449954">
                <a:tc>
                  <a:txBody>
                    <a:bodyPr/>
                    <a:lstStyle/>
                    <a:p>
                      <a:pPr algn="ctr"/>
                      <a:r>
                        <a:rPr lang="th-TH" sz="40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คำศัพท์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40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ความหมาย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7904618"/>
                  </a:ext>
                </a:extLst>
              </a:tr>
              <a:tr h="601900">
                <a:tc>
                  <a:txBody>
                    <a:bodyPr/>
                    <a:lstStyle/>
                    <a:p>
                      <a:pPr algn="ctr"/>
                      <a:r>
                        <a:rPr lang="th-TH" sz="3600" b="1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ฉ้อ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3600" b="1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โกง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285503"/>
                  </a:ext>
                </a:extLst>
              </a:tr>
              <a:tr h="747032">
                <a:tc>
                  <a:txBody>
                    <a:bodyPr/>
                    <a:lstStyle/>
                    <a:p>
                      <a:pPr algn="ctr"/>
                      <a:r>
                        <a:rPr lang="th-TH" sz="3600" b="1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เฉโก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3600" b="1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ฉลาดแกมโกง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048137"/>
                  </a:ext>
                </a:extLst>
              </a:tr>
              <a:tr h="604941">
                <a:tc>
                  <a:txBody>
                    <a:bodyPr/>
                    <a:lstStyle/>
                    <a:p>
                      <a:pPr algn="ctr"/>
                      <a:r>
                        <a:rPr lang="th-TH" sz="3600" b="1" dirty="0">
                          <a:effectLst/>
                        </a:rPr>
                        <a:t>ไตรยุค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600" b="1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ตามความเชื่อโบราณ โลกมี ๔ ยุค ได้แก่ กฤดายุค ไตรดายุด ทวา</a:t>
                      </a:r>
                      <a:r>
                        <a:rPr lang="th-TH" sz="3600" b="1" dirty="0" err="1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ปร</a:t>
                      </a:r>
                      <a:r>
                        <a:rPr lang="th-TH" sz="3600" b="1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ยุค และกลียุค ใน</a:t>
                      </a:r>
                      <a:r>
                        <a:rPr lang="th-TH" sz="3600" b="1" dirty="0" err="1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ที่นี้</a:t>
                      </a:r>
                      <a:r>
                        <a:rPr lang="th-TH" sz="3600" b="1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หมายถึง เมื่อผ่านพ้นสามยุคแรกไปจะเข้าสู่กลียุค ซึ่งจะเกิดความวุ่นวายจนทำให้โลกแตกสลายไป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4868716"/>
                  </a:ext>
                </a:extLst>
              </a:tr>
              <a:tr h="596599">
                <a:tc>
                  <a:txBody>
                    <a:bodyPr/>
                    <a:lstStyle/>
                    <a:p>
                      <a:pPr algn="ctr"/>
                      <a:r>
                        <a:rPr lang="th-TH" sz="3600" b="1" dirty="0">
                          <a:effectLst/>
                        </a:rPr>
                        <a:t>ถือน้ำ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600" b="1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ใน</a:t>
                      </a:r>
                      <a:r>
                        <a:rPr lang="th-TH" sz="3600" b="1" dirty="0" err="1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ที่นี้</a:t>
                      </a:r>
                      <a:r>
                        <a:rPr lang="th-TH" sz="3600" b="1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หมายถึง การถือน้ำพิพัฒน์สัตยาหรือการดื่มน้ำสาบานต่อพระเจ้าแผ่นดิน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5992033"/>
                  </a:ext>
                </a:extLst>
              </a:tr>
              <a:tr h="518513">
                <a:tc>
                  <a:txBody>
                    <a:bodyPr/>
                    <a:lstStyle/>
                    <a:p>
                      <a:pPr algn="ctr"/>
                      <a:r>
                        <a:rPr lang="th-TH" sz="3600" b="1" dirty="0">
                          <a:effectLst/>
                        </a:rPr>
                        <a:t>เถื่อน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600" b="1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ป่า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4964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1229203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47085EFA-93A9-DD4A-8014-8D4F7788F8A7}"/>
              </a:ext>
            </a:extLst>
          </p:cNvPr>
          <p:cNvGrpSpPr/>
          <p:nvPr/>
        </p:nvGrpSpPr>
        <p:grpSpPr>
          <a:xfrm>
            <a:off x="1119810" y="686056"/>
            <a:ext cx="9952379" cy="900331"/>
            <a:chOff x="1168918" y="485031"/>
            <a:chExt cx="9952379" cy="900331"/>
          </a:xfrm>
        </p:grpSpPr>
        <p:sp>
          <p:nvSpPr>
            <p:cNvPr id="8" name="Chevron 7">
              <a:extLst>
                <a:ext uri="{FF2B5EF4-FFF2-40B4-BE49-F238E27FC236}">
                  <a16:creationId xmlns:a16="http://schemas.microsoft.com/office/drawing/2014/main" id="{CB5542E2-53DA-4544-96B6-271417BBD465}"/>
                </a:ext>
              </a:extLst>
            </p:cNvPr>
            <p:cNvSpPr/>
            <p:nvPr/>
          </p:nvSpPr>
          <p:spPr>
            <a:xfrm rot="10800000">
              <a:off x="8162975" y="490370"/>
              <a:ext cx="2958322" cy="765072"/>
            </a:xfrm>
            <a:prstGeom prst="chevron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Chevron 8">
              <a:extLst>
                <a:ext uri="{FF2B5EF4-FFF2-40B4-BE49-F238E27FC236}">
                  <a16:creationId xmlns:a16="http://schemas.microsoft.com/office/drawing/2014/main" id="{36F0E994-7B6A-6345-B6DC-D316D4578185}"/>
                </a:ext>
              </a:extLst>
            </p:cNvPr>
            <p:cNvSpPr/>
            <p:nvPr/>
          </p:nvSpPr>
          <p:spPr>
            <a:xfrm>
              <a:off x="1168918" y="489541"/>
              <a:ext cx="2958322" cy="765072"/>
            </a:xfrm>
            <a:prstGeom prst="chevron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FB411EA-C5D7-4449-91B2-36E66C8A4325}"/>
                </a:ext>
              </a:extLst>
            </p:cNvPr>
            <p:cNvSpPr/>
            <p:nvPr/>
          </p:nvSpPr>
          <p:spPr>
            <a:xfrm>
              <a:off x="3076048" y="485031"/>
              <a:ext cx="6039906" cy="76507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67963CA-6ED2-3944-BBB3-D4511BE7A5E6}"/>
                </a:ext>
              </a:extLst>
            </p:cNvPr>
            <p:cNvSpPr txBox="1"/>
            <p:nvPr/>
          </p:nvSpPr>
          <p:spPr>
            <a:xfrm>
              <a:off x="1725185" y="554365"/>
              <a:ext cx="874162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48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คำศัพท์เรื่องกาพย์พระไชยสุริยา</a:t>
              </a:r>
            </a:p>
          </p:txBody>
        </p:sp>
      </p:grpSp>
      <p:graphicFrame>
        <p:nvGraphicFramePr>
          <p:cNvPr id="3" name="Table 11">
            <a:extLst>
              <a:ext uri="{FF2B5EF4-FFF2-40B4-BE49-F238E27FC236}">
                <a16:creationId xmlns:a16="http://schemas.microsoft.com/office/drawing/2014/main" id="{3DA4894A-0348-A040-B76D-A13CC7D6D4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126043"/>
              </p:ext>
            </p:extLst>
          </p:nvPr>
        </p:nvGraphicFramePr>
        <p:xfrm>
          <a:off x="423550" y="1851431"/>
          <a:ext cx="11246680" cy="400839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836119">
                  <a:extLst>
                    <a:ext uri="{9D8B030D-6E8A-4147-A177-3AD203B41FA5}">
                      <a16:colId xmlns:a16="http://schemas.microsoft.com/office/drawing/2014/main" val="1943321483"/>
                    </a:ext>
                  </a:extLst>
                </a:gridCol>
                <a:gridCol w="8410561">
                  <a:extLst>
                    <a:ext uri="{9D8B030D-6E8A-4147-A177-3AD203B41FA5}">
                      <a16:colId xmlns:a16="http://schemas.microsoft.com/office/drawing/2014/main" val="113988946"/>
                    </a:ext>
                  </a:extLst>
                </a:gridCol>
              </a:tblGrid>
              <a:tr h="449954">
                <a:tc>
                  <a:txBody>
                    <a:bodyPr/>
                    <a:lstStyle/>
                    <a:p>
                      <a:pPr algn="ctr"/>
                      <a:r>
                        <a:rPr lang="th-TH" sz="40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คำศัพท์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40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ความหมาย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7904618"/>
                  </a:ext>
                </a:extLst>
              </a:tr>
              <a:tr h="601900">
                <a:tc>
                  <a:txBody>
                    <a:bodyPr/>
                    <a:lstStyle/>
                    <a:p>
                      <a:pPr algn="ctr"/>
                      <a:r>
                        <a:rPr lang="th-TH" sz="3600" b="1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บรรจถรณ์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3600" b="1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ที่นอน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285503"/>
                  </a:ext>
                </a:extLst>
              </a:tr>
              <a:tr h="74703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600" b="1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ประเวณี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600" b="1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ใน</a:t>
                      </a:r>
                      <a:r>
                        <a:rPr lang="th-TH" sz="3600" b="1" dirty="0" err="1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ที่นี้</a:t>
                      </a:r>
                      <a:r>
                        <a:rPr lang="th-TH" sz="3600" b="1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หมายถึง ประเพณี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048137"/>
                  </a:ext>
                </a:extLst>
              </a:tr>
              <a:tr h="60494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600" b="1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ปัตติ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600" b="1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ส่วนบุญ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4868716"/>
                  </a:ext>
                </a:extLst>
              </a:tr>
              <a:tr h="59659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600" b="1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ปาปัง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600" b="1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บาป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5992033"/>
                  </a:ext>
                </a:extLst>
              </a:tr>
              <a:tr h="5185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600" b="1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พระแกล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600" b="1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หน้าต่าง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4964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0241946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47085EFA-93A9-DD4A-8014-8D4F7788F8A7}"/>
              </a:ext>
            </a:extLst>
          </p:cNvPr>
          <p:cNvGrpSpPr/>
          <p:nvPr/>
        </p:nvGrpSpPr>
        <p:grpSpPr>
          <a:xfrm>
            <a:off x="1119810" y="366177"/>
            <a:ext cx="9952379" cy="900331"/>
            <a:chOff x="1168918" y="485031"/>
            <a:chExt cx="9952379" cy="900331"/>
          </a:xfrm>
        </p:grpSpPr>
        <p:sp>
          <p:nvSpPr>
            <p:cNvPr id="8" name="Chevron 7">
              <a:extLst>
                <a:ext uri="{FF2B5EF4-FFF2-40B4-BE49-F238E27FC236}">
                  <a16:creationId xmlns:a16="http://schemas.microsoft.com/office/drawing/2014/main" id="{CB5542E2-53DA-4544-96B6-271417BBD465}"/>
                </a:ext>
              </a:extLst>
            </p:cNvPr>
            <p:cNvSpPr/>
            <p:nvPr/>
          </p:nvSpPr>
          <p:spPr>
            <a:xfrm rot="10800000">
              <a:off x="8162975" y="490370"/>
              <a:ext cx="2958322" cy="765072"/>
            </a:xfrm>
            <a:prstGeom prst="chevron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Chevron 8">
              <a:extLst>
                <a:ext uri="{FF2B5EF4-FFF2-40B4-BE49-F238E27FC236}">
                  <a16:creationId xmlns:a16="http://schemas.microsoft.com/office/drawing/2014/main" id="{36F0E994-7B6A-6345-B6DC-D316D4578185}"/>
                </a:ext>
              </a:extLst>
            </p:cNvPr>
            <p:cNvSpPr/>
            <p:nvPr/>
          </p:nvSpPr>
          <p:spPr>
            <a:xfrm>
              <a:off x="1168918" y="489541"/>
              <a:ext cx="2958322" cy="765072"/>
            </a:xfrm>
            <a:prstGeom prst="chevron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FB411EA-C5D7-4449-91B2-36E66C8A4325}"/>
                </a:ext>
              </a:extLst>
            </p:cNvPr>
            <p:cNvSpPr/>
            <p:nvPr/>
          </p:nvSpPr>
          <p:spPr>
            <a:xfrm>
              <a:off x="3076048" y="485031"/>
              <a:ext cx="6039906" cy="76507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67963CA-6ED2-3944-BBB3-D4511BE7A5E6}"/>
                </a:ext>
              </a:extLst>
            </p:cNvPr>
            <p:cNvSpPr txBox="1"/>
            <p:nvPr/>
          </p:nvSpPr>
          <p:spPr>
            <a:xfrm>
              <a:off x="1725185" y="554365"/>
              <a:ext cx="874162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48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คำศัพท์เรื่องกาพย์พระไชยสุริยา</a:t>
              </a:r>
            </a:p>
          </p:txBody>
        </p:sp>
      </p:grpSp>
      <p:graphicFrame>
        <p:nvGraphicFramePr>
          <p:cNvPr id="3" name="Table 11">
            <a:extLst>
              <a:ext uri="{FF2B5EF4-FFF2-40B4-BE49-F238E27FC236}">
                <a16:creationId xmlns:a16="http://schemas.microsoft.com/office/drawing/2014/main" id="{3DA4894A-0348-A040-B76D-A13CC7D6D4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6219262"/>
              </p:ext>
            </p:extLst>
          </p:nvPr>
        </p:nvGraphicFramePr>
        <p:xfrm>
          <a:off x="423550" y="1361100"/>
          <a:ext cx="11246680" cy="510567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836119">
                  <a:extLst>
                    <a:ext uri="{9D8B030D-6E8A-4147-A177-3AD203B41FA5}">
                      <a16:colId xmlns:a16="http://schemas.microsoft.com/office/drawing/2014/main" val="1943321483"/>
                    </a:ext>
                  </a:extLst>
                </a:gridCol>
                <a:gridCol w="8410561">
                  <a:extLst>
                    <a:ext uri="{9D8B030D-6E8A-4147-A177-3AD203B41FA5}">
                      <a16:colId xmlns:a16="http://schemas.microsoft.com/office/drawing/2014/main" val="113988946"/>
                    </a:ext>
                  </a:extLst>
                </a:gridCol>
              </a:tblGrid>
              <a:tr h="449954">
                <a:tc>
                  <a:txBody>
                    <a:bodyPr/>
                    <a:lstStyle/>
                    <a:p>
                      <a:pPr algn="ctr"/>
                      <a:r>
                        <a:rPr lang="th-TH" sz="40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คำศัพท์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40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ความหมาย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7904618"/>
                  </a:ext>
                </a:extLst>
              </a:tr>
              <a:tr h="601900">
                <a:tc>
                  <a:txBody>
                    <a:bodyPr/>
                    <a:lstStyle/>
                    <a:p>
                      <a:pPr algn="ctr"/>
                      <a:r>
                        <a:rPr lang="th-TH" sz="3600" b="1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พุทธันดร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3600" b="1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ช่วงเวลาที่โลกว่างพระพุทธศาสนา คือ ช่วงเวลาที่ศาสนาของพระพุทธเจ้าพระองค์หนึ่งสูญสิ้นแล้ว และพระพุทธเจ้าพระองค์ใหม่ยังไม่อุบัติ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285503"/>
                  </a:ext>
                </a:extLst>
              </a:tr>
              <a:tr h="74703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600" b="1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ไพชยนต์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600" b="1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ชื่อวิมานของพระอินทร์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048137"/>
                  </a:ext>
                </a:extLst>
              </a:tr>
              <a:tr h="60494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600" b="1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ภุมรา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600" b="1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ภมร, แมลงผึ้ง, แมลงภู่ ใน</a:t>
                      </a:r>
                      <a:r>
                        <a:rPr lang="th-TH" sz="3600" b="1" dirty="0" err="1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ที่นี้</a:t>
                      </a:r>
                      <a:r>
                        <a:rPr lang="th-TH" sz="3600" b="1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หมายถึง สุนทรภู่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4868716"/>
                  </a:ext>
                </a:extLst>
              </a:tr>
              <a:tr h="59659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600" b="1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มรคา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600" b="1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ทาง, ช่อง, ถนน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5992033"/>
                  </a:ext>
                </a:extLst>
              </a:tr>
              <a:tr h="5185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600" b="1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เมธา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600" b="1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ความรอบรู้, ความรู้, ปัญญา ใน</a:t>
                      </a:r>
                      <a:r>
                        <a:rPr lang="th-TH" sz="3600" b="1" dirty="0" err="1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ที่นี้</a:t>
                      </a:r>
                      <a:r>
                        <a:rPr lang="th-TH" sz="3600" b="1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หมายถึง นักปราชญ์, ผู้รู้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4964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9421188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47085EFA-93A9-DD4A-8014-8D4F7788F8A7}"/>
              </a:ext>
            </a:extLst>
          </p:cNvPr>
          <p:cNvGrpSpPr/>
          <p:nvPr/>
        </p:nvGrpSpPr>
        <p:grpSpPr>
          <a:xfrm>
            <a:off x="1119810" y="341499"/>
            <a:ext cx="9952379" cy="900331"/>
            <a:chOff x="1168918" y="485031"/>
            <a:chExt cx="9952379" cy="900331"/>
          </a:xfrm>
        </p:grpSpPr>
        <p:sp>
          <p:nvSpPr>
            <p:cNvPr id="8" name="Chevron 7">
              <a:extLst>
                <a:ext uri="{FF2B5EF4-FFF2-40B4-BE49-F238E27FC236}">
                  <a16:creationId xmlns:a16="http://schemas.microsoft.com/office/drawing/2014/main" id="{CB5542E2-53DA-4544-96B6-271417BBD465}"/>
                </a:ext>
              </a:extLst>
            </p:cNvPr>
            <p:cNvSpPr/>
            <p:nvPr/>
          </p:nvSpPr>
          <p:spPr>
            <a:xfrm rot="10800000">
              <a:off x="8162975" y="490370"/>
              <a:ext cx="2958322" cy="765072"/>
            </a:xfrm>
            <a:prstGeom prst="chevron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Chevron 8">
              <a:extLst>
                <a:ext uri="{FF2B5EF4-FFF2-40B4-BE49-F238E27FC236}">
                  <a16:creationId xmlns:a16="http://schemas.microsoft.com/office/drawing/2014/main" id="{36F0E994-7B6A-6345-B6DC-D316D4578185}"/>
                </a:ext>
              </a:extLst>
            </p:cNvPr>
            <p:cNvSpPr/>
            <p:nvPr/>
          </p:nvSpPr>
          <p:spPr>
            <a:xfrm>
              <a:off x="1168918" y="489541"/>
              <a:ext cx="2958322" cy="765072"/>
            </a:xfrm>
            <a:prstGeom prst="chevron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FB411EA-C5D7-4449-91B2-36E66C8A4325}"/>
                </a:ext>
              </a:extLst>
            </p:cNvPr>
            <p:cNvSpPr/>
            <p:nvPr/>
          </p:nvSpPr>
          <p:spPr>
            <a:xfrm>
              <a:off x="3076048" y="485031"/>
              <a:ext cx="6039906" cy="76507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67963CA-6ED2-3944-BBB3-D4511BE7A5E6}"/>
                </a:ext>
              </a:extLst>
            </p:cNvPr>
            <p:cNvSpPr txBox="1"/>
            <p:nvPr/>
          </p:nvSpPr>
          <p:spPr>
            <a:xfrm>
              <a:off x="1725185" y="554365"/>
              <a:ext cx="874162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48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คำศัพท์เรื่องกาพย์พระไชยสุริยา</a:t>
              </a:r>
            </a:p>
          </p:txBody>
        </p:sp>
      </p:grpSp>
      <p:graphicFrame>
        <p:nvGraphicFramePr>
          <p:cNvPr id="3" name="Table 11">
            <a:extLst>
              <a:ext uri="{FF2B5EF4-FFF2-40B4-BE49-F238E27FC236}">
                <a16:creationId xmlns:a16="http://schemas.microsoft.com/office/drawing/2014/main" id="{3DA4894A-0348-A040-B76D-A13CC7D6D4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4641226"/>
              </p:ext>
            </p:extLst>
          </p:nvPr>
        </p:nvGraphicFramePr>
        <p:xfrm>
          <a:off x="423550" y="1415803"/>
          <a:ext cx="11246680" cy="49987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836119">
                  <a:extLst>
                    <a:ext uri="{9D8B030D-6E8A-4147-A177-3AD203B41FA5}">
                      <a16:colId xmlns:a16="http://schemas.microsoft.com/office/drawing/2014/main" val="1943321483"/>
                    </a:ext>
                  </a:extLst>
                </a:gridCol>
                <a:gridCol w="8410561">
                  <a:extLst>
                    <a:ext uri="{9D8B030D-6E8A-4147-A177-3AD203B41FA5}">
                      <a16:colId xmlns:a16="http://schemas.microsoft.com/office/drawing/2014/main" val="113988946"/>
                    </a:ext>
                  </a:extLst>
                </a:gridCol>
              </a:tblGrid>
              <a:tr h="449954">
                <a:tc>
                  <a:txBody>
                    <a:bodyPr/>
                    <a:lstStyle/>
                    <a:p>
                      <a:pPr algn="ctr"/>
                      <a:r>
                        <a:rPr lang="th-TH" sz="40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คำศัพท์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40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ความหมาย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7904618"/>
                  </a:ext>
                </a:extLst>
              </a:tr>
              <a:tr h="601900">
                <a:tc>
                  <a:txBody>
                    <a:bodyPr/>
                    <a:lstStyle/>
                    <a:p>
                      <a:pPr algn="ctr"/>
                      <a:r>
                        <a:rPr lang="th-TH" sz="3600" b="1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โมทนา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3600" b="1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ยินดี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285503"/>
                  </a:ext>
                </a:extLst>
              </a:tr>
              <a:tr h="74703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600" b="1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ยอแสง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600" b="1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ปรากฏการณ์ที่ดวงอาทิตย์ลับขอบฟ้า แต่ยังเห็นแสงตะวันจับขอบฟ้าเป็นสีแดงเข้ม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048137"/>
                  </a:ext>
                </a:extLst>
              </a:tr>
              <a:tr h="60494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600" b="1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โยโส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600" b="1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มาจากคำว่า "ยโส" หมายถึง เย่อหยิ่งเพราะถือตัวว่ามียศ มีปัญญา มีความรู้ มีกำลัง ฯลฯ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4868716"/>
                  </a:ext>
                </a:extLst>
              </a:tr>
              <a:tr h="59659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600" b="1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รัญจวน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600" b="1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ปั่นป่วนใจ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5992033"/>
                  </a:ext>
                </a:extLst>
              </a:tr>
              <a:tr h="5185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600" b="1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ราหู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600" b="1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ใน</a:t>
                      </a:r>
                      <a:r>
                        <a:rPr lang="th-TH" sz="3600" b="1" dirty="0" err="1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ที่นี้</a:t>
                      </a:r>
                      <a:r>
                        <a:rPr lang="th-TH" sz="3600" b="1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หมายถึง ปลากระเบนชนิดหนึ่ง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4964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1359144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47085EFA-93A9-DD4A-8014-8D4F7788F8A7}"/>
              </a:ext>
            </a:extLst>
          </p:cNvPr>
          <p:cNvGrpSpPr/>
          <p:nvPr/>
        </p:nvGrpSpPr>
        <p:grpSpPr>
          <a:xfrm>
            <a:off x="1119810" y="778822"/>
            <a:ext cx="9952379" cy="900331"/>
            <a:chOff x="1168918" y="485031"/>
            <a:chExt cx="9952379" cy="900331"/>
          </a:xfrm>
        </p:grpSpPr>
        <p:sp>
          <p:nvSpPr>
            <p:cNvPr id="8" name="Chevron 7">
              <a:extLst>
                <a:ext uri="{FF2B5EF4-FFF2-40B4-BE49-F238E27FC236}">
                  <a16:creationId xmlns:a16="http://schemas.microsoft.com/office/drawing/2014/main" id="{CB5542E2-53DA-4544-96B6-271417BBD465}"/>
                </a:ext>
              </a:extLst>
            </p:cNvPr>
            <p:cNvSpPr/>
            <p:nvPr/>
          </p:nvSpPr>
          <p:spPr>
            <a:xfrm rot="10800000">
              <a:off x="8162975" y="490370"/>
              <a:ext cx="2958322" cy="765072"/>
            </a:xfrm>
            <a:prstGeom prst="chevron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Chevron 8">
              <a:extLst>
                <a:ext uri="{FF2B5EF4-FFF2-40B4-BE49-F238E27FC236}">
                  <a16:creationId xmlns:a16="http://schemas.microsoft.com/office/drawing/2014/main" id="{36F0E994-7B6A-6345-B6DC-D316D4578185}"/>
                </a:ext>
              </a:extLst>
            </p:cNvPr>
            <p:cNvSpPr/>
            <p:nvPr/>
          </p:nvSpPr>
          <p:spPr>
            <a:xfrm>
              <a:off x="1168918" y="489541"/>
              <a:ext cx="2958322" cy="765072"/>
            </a:xfrm>
            <a:prstGeom prst="chevron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FB411EA-C5D7-4449-91B2-36E66C8A4325}"/>
                </a:ext>
              </a:extLst>
            </p:cNvPr>
            <p:cNvSpPr/>
            <p:nvPr/>
          </p:nvSpPr>
          <p:spPr>
            <a:xfrm>
              <a:off x="3076048" y="485031"/>
              <a:ext cx="6039906" cy="76507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67963CA-6ED2-3944-BBB3-D4511BE7A5E6}"/>
                </a:ext>
              </a:extLst>
            </p:cNvPr>
            <p:cNvSpPr txBox="1"/>
            <p:nvPr/>
          </p:nvSpPr>
          <p:spPr>
            <a:xfrm>
              <a:off x="1725185" y="554365"/>
              <a:ext cx="874162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48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คำศัพท์เรื่องกาพย์พระไชยสุริยา</a:t>
              </a:r>
            </a:p>
          </p:txBody>
        </p:sp>
      </p:grpSp>
      <p:graphicFrame>
        <p:nvGraphicFramePr>
          <p:cNvPr id="3" name="Table 11">
            <a:extLst>
              <a:ext uri="{FF2B5EF4-FFF2-40B4-BE49-F238E27FC236}">
                <a16:creationId xmlns:a16="http://schemas.microsoft.com/office/drawing/2014/main" id="{3DA4894A-0348-A040-B76D-A13CC7D6D4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8258369"/>
              </p:ext>
            </p:extLst>
          </p:nvPr>
        </p:nvGraphicFramePr>
        <p:xfrm>
          <a:off x="423550" y="1944195"/>
          <a:ext cx="11246680" cy="400839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836119">
                  <a:extLst>
                    <a:ext uri="{9D8B030D-6E8A-4147-A177-3AD203B41FA5}">
                      <a16:colId xmlns:a16="http://schemas.microsoft.com/office/drawing/2014/main" val="1943321483"/>
                    </a:ext>
                  </a:extLst>
                </a:gridCol>
                <a:gridCol w="8410561">
                  <a:extLst>
                    <a:ext uri="{9D8B030D-6E8A-4147-A177-3AD203B41FA5}">
                      <a16:colId xmlns:a16="http://schemas.microsoft.com/office/drawing/2014/main" val="113988946"/>
                    </a:ext>
                  </a:extLst>
                </a:gridCol>
              </a:tblGrid>
              <a:tr h="449954">
                <a:tc>
                  <a:txBody>
                    <a:bodyPr/>
                    <a:lstStyle/>
                    <a:p>
                      <a:pPr algn="ctr"/>
                      <a:r>
                        <a:rPr lang="th-TH" sz="40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คำศัพท์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40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ความหมาย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7904618"/>
                  </a:ext>
                </a:extLst>
              </a:tr>
              <a:tr h="601900">
                <a:tc>
                  <a:txBody>
                    <a:bodyPr/>
                    <a:lstStyle/>
                    <a:p>
                      <a:pPr algn="ctr"/>
                      <a:r>
                        <a:rPr lang="th-TH" sz="3600" b="1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ษมา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3600" b="1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กล่าวคำขอโทษ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285503"/>
                  </a:ext>
                </a:extLst>
              </a:tr>
              <a:tr h="74703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600" b="1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สะ</a:t>
                      </a:r>
                      <a:r>
                        <a:rPr lang="th-TH" sz="3600" b="1" dirty="0" err="1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ธุ</a:t>
                      </a:r>
                      <a:r>
                        <a:rPr lang="th-TH" sz="3600" b="1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สะ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600" b="1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ใน</a:t>
                      </a:r>
                      <a:r>
                        <a:rPr lang="th-TH" sz="3600" b="1" dirty="0" err="1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ที่นี้</a:t>
                      </a:r>
                      <a:r>
                        <a:rPr lang="th-TH" sz="3600" b="1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หมายถึง สาธุ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048137"/>
                  </a:ext>
                </a:extLst>
              </a:tr>
              <a:tr h="60494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600" b="1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สังวัจฉระ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600" b="1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ปี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4868716"/>
                  </a:ext>
                </a:extLst>
              </a:tr>
              <a:tr h="59659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600" b="1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สังวาส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600" b="1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การอยู่ร่วมกัน; การร่วมประเวณี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5992033"/>
                  </a:ext>
                </a:extLst>
              </a:tr>
              <a:tr h="5185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600" b="1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สิงขร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600" b="1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ภูเขา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4964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2861863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47085EFA-93A9-DD4A-8014-8D4F7788F8A7}"/>
              </a:ext>
            </a:extLst>
          </p:cNvPr>
          <p:cNvGrpSpPr/>
          <p:nvPr/>
        </p:nvGrpSpPr>
        <p:grpSpPr>
          <a:xfrm>
            <a:off x="1119810" y="155969"/>
            <a:ext cx="9952379" cy="900331"/>
            <a:chOff x="1168918" y="485031"/>
            <a:chExt cx="9952379" cy="900331"/>
          </a:xfrm>
        </p:grpSpPr>
        <p:sp>
          <p:nvSpPr>
            <p:cNvPr id="8" name="Chevron 7">
              <a:extLst>
                <a:ext uri="{FF2B5EF4-FFF2-40B4-BE49-F238E27FC236}">
                  <a16:creationId xmlns:a16="http://schemas.microsoft.com/office/drawing/2014/main" id="{CB5542E2-53DA-4544-96B6-271417BBD465}"/>
                </a:ext>
              </a:extLst>
            </p:cNvPr>
            <p:cNvSpPr/>
            <p:nvPr/>
          </p:nvSpPr>
          <p:spPr>
            <a:xfrm rot="10800000">
              <a:off x="8162975" y="490370"/>
              <a:ext cx="2958322" cy="765072"/>
            </a:xfrm>
            <a:prstGeom prst="chevron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Chevron 8">
              <a:extLst>
                <a:ext uri="{FF2B5EF4-FFF2-40B4-BE49-F238E27FC236}">
                  <a16:creationId xmlns:a16="http://schemas.microsoft.com/office/drawing/2014/main" id="{36F0E994-7B6A-6345-B6DC-D316D4578185}"/>
                </a:ext>
              </a:extLst>
            </p:cNvPr>
            <p:cNvSpPr/>
            <p:nvPr/>
          </p:nvSpPr>
          <p:spPr>
            <a:xfrm>
              <a:off x="1168918" y="489541"/>
              <a:ext cx="2958322" cy="765072"/>
            </a:xfrm>
            <a:prstGeom prst="chevron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FB411EA-C5D7-4449-91B2-36E66C8A4325}"/>
                </a:ext>
              </a:extLst>
            </p:cNvPr>
            <p:cNvSpPr/>
            <p:nvPr/>
          </p:nvSpPr>
          <p:spPr>
            <a:xfrm>
              <a:off x="3076048" y="485031"/>
              <a:ext cx="6039906" cy="76507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67963CA-6ED2-3944-BBB3-D4511BE7A5E6}"/>
                </a:ext>
              </a:extLst>
            </p:cNvPr>
            <p:cNvSpPr txBox="1"/>
            <p:nvPr/>
          </p:nvSpPr>
          <p:spPr>
            <a:xfrm>
              <a:off x="1725185" y="554365"/>
              <a:ext cx="874162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48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คำศัพท์เรื่องกาพย์พระไชยสุริยา</a:t>
              </a:r>
            </a:p>
          </p:txBody>
        </p:sp>
      </p:grpSp>
      <p:graphicFrame>
        <p:nvGraphicFramePr>
          <p:cNvPr id="3" name="Table 11">
            <a:extLst>
              <a:ext uri="{FF2B5EF4-FFF2-40B4-BE49-F238E27FC236}">
                <a16:creationId xmlns:a16="http://schemas.microsoft.com/office/drawing/2014/main" id="{3DA4894A-0348-A040-B76D-A13CC7D6D4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3537894"/>
              </p:ext>
            </p:extLst>
          </p:nvPr>
        </p:nvGraphicFramePr>
        <p:xfrm>
          <a:off x="350923" y="1120296"/>
          <a:ext cx="11490153" cy="55473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128033">
                  <a:extLst>
                    <a:ext uri="{9D8B030D-6E8A-4147-A177-3AD203B41FA5}">
                      <a16:colId xmlns:a16="http://schemas.microsoft.com/office/drawing/2014/main" val="1943321483"/>
                    </a:ext>
                  </a:extLst>
                </a:gridCol>
                <a:gridCol w="8362120">
                  <a:extLst>
                    <a:ext uri="{9D8B030D-6E8A-4147-A177-3AD203B41FA5}">
                      <a16:colId xmlns:a16="http://schemas.microsoft.com/office/drawing/2014/main" val="113988946"/>
                    </a:ext>
                  </a:extLst>
                </a:gridCol>
              </a:tblGrid>
              <a:tr h="449954">
                <a:tc>
                  <a:txBody>
                    <a:bodyPr/>
                    <a:lstStyle/>
                    <a:p>
                      <a:pPr algn="ctr"/>
                      <a:r>
                        <a:rPr lang="th-TH" sz="40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คำศัพท์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40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ความหมาย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7904618"/>
                  </a:ext>
                </a:extLst>
              </a:tr>
              <a:tr h="601900">
                <a:tc>
                  <a:txBody>
                    <a:bodyPr/>
                    <a:lstStyle/>
                    <a:p>
                      <a:pPr algn="ctr"/>
                      <a:r>
                        <a:rPr lang="th-TH" sz="3600" b="1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สินธุ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3600" b="1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ลำน้ำ, แม่น้ำ, สายน้ำ, น้ำ, ทะเล, มหาสมุทร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285503"/>
                  </a:ext>
                </a:extLst>
              </a:tr>
              <a:tr h="58431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600" b="1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ไสยา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600" b="1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การนอน, ที่นอน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048137"/>
                  </a:ext>
                </a:extLst>
              </a:tr>
              <a:tr h="47629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600" b="1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อภิญญา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3600" b="1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ความรู้ยิ่ง ในพระพุทธศาสนามี ๖ อย่าง คือ ๑. อิทธิวิธ</a:t>
                      </a:r>
                      <a:r>
                        <a:rPr lang="th-TH" sz="3600" b="1" dirty="0" err="1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ิ</a:t>
                      </a:r>
                      <a:r>
                        <a:rPr lang="th-TH" sz="3600" b="1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การแสดงฤทธิ์ได้ ๒. ทิพโสต หูทิพย์ ๓. เจโตปริ</a:t>
                      </a:r>
                      <a:r>
                        <a:rPr lang="th-TH" sz="3600" b="1" dirty="0" err="1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ยญา</a:t>
                      </a:r>
                      <a:r>
                        <a:rPr lang="th-TH" sz="3600" b="1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ณ ญาณรู้จักกำหนดใจผู้อื่น ๔. </a:t>
                      </a:r>
                      <a:r>
                        <a:rPr lang="th-TH" sz="3600" b="1" dirty="0" err="1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ปุพ</a:t>
                      </a:r>
                      <a:r>
                        <a:rPr lang="th-TH" sz="3600" b="1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เพนิว</a:t>
                      </a:r>
                      <a:r>
                        <a:rPr lang="th-TH" sz="3600" b="1" dirty="0" err="1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า</a:t>
                      </a:r>
                      <a:r>
                        <a:rPr lang="th-TH" sz="3600" b="1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สานุสติญาณ การระลึกชาติได้ ๕. ทิพจักขุ </a:t>
                      </a:r>
                    </a:p>
                    <a:p>
                      <a:pPr algn="l"/>
                      <a:r>
                        <a:rPr lang="th-TH" sz="3600" b="1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ตาทิพย์ ๖. อา</a:t>
                      </a:r>
                      <a:r>
                        <a:rPr lang="th-TH" sz="3600" b="1" dirty="0" err="1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ส</a:t>
                      </a:r>
                      <a:r>
                        <a:rPr lang="th-TH" sz="3600" b="1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วัก</a:t>
                      </a:r>
                      <a:r>
                        <a:rPr lang="th-TH" sz="3600" b="1" dirty="0" err="1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ขยญา</a:t>
                      </a:r>
                      <a:r>
                        <a:rPr lang="th-TH" sz="3600" b="1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ณ ญาณรู้จักทำอาสวะให้สิ้นไป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4868716"/>
                  </a:ext>
                </a:extLst>
              </a:tr>
              <a:tr h="59659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600" b="1" dirty="0" err="1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อะ</a:t>
                      </a:r>
                      <a:r>
                        <a:rPr lang="th-TH" sz="3600" b="1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โข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600" b="1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มาก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5992033"/>
                  </a:ext>
                </a:extLst>
              </a:tr>
              <a:tr h="38464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600" b="1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อัชฌาสัย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600" b="1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กิริยาดี; นิสัยใจคอ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4964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7223803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1773</TotalTime>
  <Words>583</Words>
  <Application>Microsoft Office PowerPoint</Application>
  <PresentationFormat>แบบจอกว้าง</PresentationFormat>
  <Paragraphs>118</Paragraphs>
  <Slides>10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TH Sarabun New</vt:lpstr>
      <vt:lpstr>Office Theme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นางสาวจุฑามาศ คูฮุด</dc:creator>
  <cp:lastModifiedBy>praweaprawea@outlook.com</cp:lastModifiedBy>
  <cp:revision>31</cp:revision>
  <dcterms:created xsi:type="dcterms:W3CDTF">2021-05-08T13:54:34Z</dcterms:created>
  <dcterms:modified xsi:type="dcterms:W3CDTF">2022-07-19T01:56:33Z</dcterms:modified>
</cp:coreProperties>
</file>